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9" r:id="rId5"/>
    <p:sldId id="259" r:id="rId6"/>
    <p:sldId id="270" r:id="rId7"/>
    <p:sldId id="260" r:id="rId8"/>
    <p:sldId id="261" r:id="rId9"/>
    <p:sldId id="262" r:id="rId10"/>
    <p:sldId id="295" r:id="rId11"/>
    <p:sldId id="271" r:id="rId12"/>
    <p:sldId id="263" r:id="rId13"/>
    <p:sldId id="264" r:id="rId14"/>
    <p:sldId id="265" r:id="rId15"/>
    <p:sldId id="266" r:id="rId16"/>
    <p:sldId id="268" r:id="rId17"/>
    <p:sldId id="278" r:id="rId18"/>
    <p:sldId id="279" r:id="rId19"/>
    <p:sldId id="272" r:id="rId20"/>
    <p:sldId id="273" r:id="rId21"/>
    <p:sldId id="274" r:id="rId22"/>
    <p:sldId id="275" r:id="rId23"/>
    <p:sldId id="276" r:id="rId24"/>
    <p:sldId id="277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18"/>
  </p:normalViewPr>
  <p:slideViewPr>
    <p:cSldViewPr snapToGrid="0" snapToObjects="1">
      <p:cViewPr varScale="1">
        <p:scale>
          <a:sx n="74" d="100"/>
          <a:sy n="74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42089-F666-AA42-B7F4-0A2C63D3D45D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29F77-4AF1-0B4A-AA00-C55D921914A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43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365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1256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46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7791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02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30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478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02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097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4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053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94B2-74E6-C742-9156-20764D571AD2}" type="datetimeFigureOut">
              <a:rPr kumimoji="1" lang="zh-CN" altLang="en-US" smtClean="0"/>
              <a:t>2019/3/1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5A9F8-6700-2548-B2E7-FB368C181A4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7035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4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我们是如何上网的 </a:t>
            </a:r>
            <a:r>
              <a:rPr kumimoji="1" lang="en-US" altLang="zh-CN" sz="44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?</a:t>
            </a:r>
            <a:r>
              <a:rPr kumimoji="1" lang="zh-CN" altLang="en-US" sz="44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endParaRPr kumimoji="1" lang="zh-CN" altLang="en-US" sz="44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940709" y="3646283"/>
            <a:ext cx="6022258" cy="1655762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陈欢斌</a:t>
            </a:r>
            <a:endParaRPr kumimoji="1" lang="zh-CN" altLang="en-US" sz="28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49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3815" y="389213"/>
            <a:ext cx="3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链路层 </a:t>
            </a:r>
            <a:r>
              <a:rPr kumimoji="1" lang="mr-IN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关于广播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35167" y="1526875"/>
            <a:ext cx="1016191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后面还有一些协议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(ARP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协议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DHCP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协议等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),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都是采用广播的这种方式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endParaRPr kumimoji="1"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kumimoji="1" lang="zh-CN" altLang="en-US" sz="2000" dirty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  通过已知和预设条件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发送广播来确定未知的</a:t>
            </a:r>
            <a:endParaRPr kumimoji="1"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endParaRPr kumimoji="1"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kumimoji="1"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kumimoji="1" lang="zh-CN" altLang="en-US" sz="2400" dirty="0" smtClean="0">
                <a:latin typeface="STXinwei" charset="-122"/>
                <a:ea typeface="STXinwei" charset="-122"/>
                <a:cs typeface="STXinwei" charset="-122"/>
              </a:rPr>
              <a:t>比如</a:t>
            </a:r>
            <a:endParaRPr kumimoji="1" lang="en-US" altLang="zh-CN" sz="24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已知条件可能是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 本机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 对方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endParaRPr kumimoji="1"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kumimoji="1"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预设条件可能是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 本机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(0.0.0.0),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endParaRPr kumimoji="1"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kumimoji="1" lang="zh-CN" altLang="en-US" sz="2000" dirty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                              对方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(255.255.255.255),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endParaRPr kumimoji="1"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kumimoji="1" lang="zh-CN" altLang="en-US" sz="2000" dirty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                              对方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(FF:FF:FF:FF:FF:FF)</a:t>
            </a:r>
          </a:p>
          <a:p>
            <a:endParaRPr kumimoji="1"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通过发送一条广播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然后子网络的各主机通过对比自身的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地址或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返回未知的</a:t>
            </a:r>
            <a:endParaRPr kumimoji="1"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kumimoji="1"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未知的可能是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本机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IP,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对方</a:t>
            </a:r>
            <a:r>
              <a:rPr kumimoji="1"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对方</a:t>
            </a:r>
            <a:r>
              <a:rPr kumimoji="1" lang="en-US" altLang="zh-CN" sz="2000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地址等</a:t>
            </a:r>
            <a:endParaRPr kumimoji="1"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92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93794" y="3020292"/>
            <a:ext cx="23891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3. </a:t>
            </a:r>
            <a:r>
              <a:rPr kumimoji="1" lang="zh-CN" altLang="en-US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网络层</a:t>
            </a:r>
            <a:endParaRPr kumimoji="1" lang="zh-CN" altLang="en-US" sz="4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55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3883" y="403668"/>
            <a:ext cx="3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网络层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51333" y="1284683"/>
            <a:ext cx="9176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以太网协议，依靠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地址发送数据。理论上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，上海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的网卡就可以找到洛杉矶的网卡了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，技术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上是可以实现的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。但是现实是不可能的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.</a:t>
            </a:r>
          </a:p>
          <a:p>
            <a:endParaRPr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以太网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采用广播方式发送数据包，所有成员人手一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包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，不仅效率低，而且局限在发送者所在的子网络。也就是说，如果两台计算机不在同一个子网络，广播是传不过去的。这种设计是合理的，否则互联网上每一台计算机都会收到所有包，那会引起灾难。</a:t>
            </a:r>
          </a:p>
        </p:txBody>
      </p:sp>
      <p:sp>
        <p:nvSpPr>
          <p:cNvPr id="2" name="矩形 1"/>
          <p:cNvSpPr/>
          <p:nvPr/>
        </p:nvSpPr>
        <p:spPr>
          <a:xfrm>
            <a:off x="7564967" y="4359775"/>
            <a:ext cx="24030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互联网是无数子网络共同组成的一个巨型网络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7" y="3222631"/>
            <a:ext cx="4178300" cy="32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3883" y="403668"/>
            <a:ext cx="3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网络层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5333" y="1495347"/>
            <a:ext cx="9481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前面我们知道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同一个子网络，采用广播方式发送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否则就采用路由方式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后面说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)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那么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如何区分哪些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地址属于同一个子网络，哪些不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是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?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807200" y="2588491"/>
            <a:ext cx="455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---</a:t>
            </a:r>
            <a:r>
              <a:rPr lang="en-US" altLang="zh-CN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“</a:t>
            </a: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网络层</a:t>
            </a:r>
            <a:r>
              <a:rPr lang="en-US" altLang="zh-CN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”</a:t>
            </a: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诞生</a:t>
            </a:r>
            <a:r>
              <a:rPr lang="en-US" altLang="zh-CN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引入了</a:t>
            </a:r>
            <a:r>
              <a:rPr lang="en-US" altLang="zh-CN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网络</a:t>
            </a: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en-US" altLang="zh-CN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”</a:t>
            </a: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概念</a:t>
            </a:r>
            <a:endParaRPr kumimoji="1" lang="zh-CN" altLang="en-US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5333" y="3776477"/>
            <a:ext cx="98721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网络地址帮助我们确定计算机所在的子网络，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地址则将数据包送到该子网络中的目标网卡。所以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必定是先处理网络地址，然后再处理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地址。</a:t>
            </a:r>
          </a:p>
        </p:txBody>
      </p:sp>
    </p:spTree>
    <p:extLst>
      <p:ext uri="{BB962C8B-B14F-4D97-AF65-F5344CB8AC3E}">
        <p14:creationId xmlns:p14="http://schemas.microsoft.com/office/powerpoint/2010/main" val="120308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3883" y="403668"/>
            <a:ext cx="3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网络层 </a:t>
            </a:r>
            <a:r>
              <a:rPr kumimoji="1" lang="mr-IN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37600" y="1287784"/>
            <a:ext cx="80757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规定网络地址的协议，叫做</a:t>
            </a:r>
            <a:r>
              <a:rPr lang="en-US" altLang="zh-CN" sz="2000" b="0" i="0" dirty="0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b="0" i="0" dirty="0" smtClean="0">
                <a:solidFill>
                  <a:srgbClr val="FF0000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协议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。它所定义的地址，就被称为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地址。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37600" y="4159775"/>
            <a:ext cx="922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互联网上的每一台计算机，都会分配到一个</a:t>
            </a:r>
            <a:r>
              <a:rPr lang="en-US" altLang="zh-CN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。 但是单单从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地址，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我们仍然无法确定是否在同一子网络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 还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需要子网掩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码。</a:t>
            </a:r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 将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地址与子网掩码分别进行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AND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运算（两个数位都为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1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，运算结果为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1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，否则为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0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），然后比较结果是否相同，如果是的话，就表明它们在同一个子网络中，否则就不是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协议主要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有两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个作用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 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1.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为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每一台计算机分配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，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2.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确定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哪些地址在同一个子网络。</a:t>
            </a:r>
          </a:p>
          <a:p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914" y="1987235"/>
            <a:ext cx="3412067" cy="183569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88251" y="317660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25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3883" y="403668"/>
            <a:ext cx="3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网络层 </a:t>
            </a:r>
            <a:r>
              <a:rPr kumimoji="1" lang="mr-IN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40766" y="1463480"/>
            <a:ext cx="45865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数据包也分为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标头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和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数据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两个部分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767" y="1825662"/>
            <a:ext cx="6294967" cy="127836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40766" y="2877948"/>
            <a:ext cx="2186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版本</a:t>
            </a:r>
            <a:r>
              <a:rPr lang="zh-CN" altLang="en-US" sz="1600" dirty="0">
                <a:latin typeface="STXinwei" charset="-122"/>
                <a:ea typeface="STXinwei" charset="-122"/>
                <a:cs typeface="STXinwei" charset="-122"/>
              </a:rPr>
              <a:t>、长度、</a:t>
            </a:r>
            <a:r>
              <a:rPr lang="en-US" altLang="zh-CN" sz="16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地址等</a:t>
            </a:r>
            <a:endParaRPr lang="en-US" altLang="zh-CN" sz="16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en-US" altLang="zh-CN" sz="1600" dirty="0" smtClean="0">
                <a:latin typeface="STXinwei" charset="-122"/>
                <a:ea typeface="STXinwei" charset="-122"/>
                <a:cs typeface="STXinwei" charset="-122"/>
              </a:rPr>
              <a:t>20-60</a:t>
            </a:r>
            <a:r>
              <a:rPr lang="zh-CN" altLang="en-US" sz="1600" dirty="0">
                <a:latin typeface="STXinwei" charset="-122"/>
                <a:ea typeface="STXinwei" charset="-122"/>
                <a:cs typeface="STXinwei" charset="-122"/>
              </a:rPr>
              <a:t>字节</a:t>
            </a:r>
            <a:endParaRPr kumimoji="1" lang="zh-CN" altLang="en-US" sz="16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37740" y="2877948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1600" dirty="0">
                <a:latin typeface="STXinwei" charset="-122"/>
                <a:ea typeface="STXinwei" charset="-122"/>
                <a:cs typeface="STXinwei" charset="-122"/>
              </a:rPr>
              <a:t>数据包的具体</a:t>
            </a:r>
            <a:r>
              <a:rPr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内容</a:t>
            </a:r>
            <a:endParaRPr lang="en-US" altLang="zh-CN" sz="16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1600" dirty="0">
                <a:latin typeface="STXinwei" charset="-122"/>
                <a:ea typeface="STXinwei" charset="-122"/>
                <a:cs typeface="STXinwei" charset="-122"/>
              </a:rPr>
              <a:t>最大为</a:t>
            </a:r>
            <a:r>
              <a:rPr lang="en-US" altLang="zh-CN" sz="1600" dirty="0">
                <a:latin typeface="STXinwei" charset="-122"/>
                <a:ea typeface="STXinwei" charset="-122"/>
                <a:cs typeface="STXinwei" charset="-122"/>
              </a:rPr>
              <a:t>65,535</a:t>
            </a:r>
            <a:r>
              <a:rPr lang="zh-CN" altLang="en-US" sz="1600" dirty="0">
                <a:latin typeface="STXinwei" charset="-122"/>
                <a:ea typeface="STXinwei" charset="-122"/>
                <a:cs typeface="STXinwei" charset="-122"/>
              </a:rPr>
              <a:t>字节</a:t>
            </a:r>
            <a:endParaRPr kumimoji="1" lang="zh-CN" altLang="en-US" sz="16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40766" y="4277026"/>
            <a:ext cx="4424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于是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以太网数据包就变成了下面这样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484" y="4633033"/>
            <a:ext cx="6191250" cy="129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3883" y="403668"/>
            <a:ext cx="3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网络层 </a:t>
            </a:r>
            <a:r>
              <a:rPr kumimoji="1" lang="mr-IN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ARP</a:t>
            </a:r>
            <a:r>
              <a:rPr lang="zh-CN" altLang="en-US" sz="3200" b="1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5962" y="1281546"/>
            <a:ext cx="101276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前面我们知道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发送数据包要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同时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知道两个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1.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对方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2.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对方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已知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后面解释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)</a:t>
            </a:r>
          </a:p>
          <a:p>
            <a:endParaRPr kumimoji="1"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endParaRPr kumimoji="1"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那么如何获取对方的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地址呢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?</a:t>
            </a:r>
          </a:p>
          <a:p>
            <a:endParaRPr kumimoji="1"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endParaRPr kumimoji="1"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需要一种机制，能够从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地址得到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有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2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种情况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</a:p>
          <a:p>
            <a:endParaRPr lang="en-US" altLang="zh-CN" dirty="0" smtClean="0"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1.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不在同一个子网络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只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能把数据包传送到两个子网络连接处的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网关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，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让网关去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处理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下页</a:t>
            </a:r>
            <a:r>
              <a:rPr lang="en-US" altLang="zh-CN" dirty="0" err="1" smtClean="0">
                <a:latin typeface="STXinwei" charset="-122"/>
                <a:ea typeface="STXinwei" charset="-122"/>
                <a:cs typeface="STXinwei" charset="-122"/>
              </a:rPr>
              <a:t>ppt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)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2.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在同一个子网络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可以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用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ARP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协议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发出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一个数据包（包含在以太网数据包中），其中包含它所要查询主机的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地址，在对方的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地址这一栏，填的是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FF:FF:FF:FF:FF:FF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，表示这是一个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广播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地址。它所在子网络的每一台主机，都会收到这个数据包，从中取出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地址，与自身的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地址进行比较。如果两者相同，都做出回复，向对方报告自己的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地址，否则就丢弃这个包。</a:t>
            </a:r>
            <a:endParaRPr kumimoji="1"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21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3883" y="403668"/>
            <a:ext cx="3242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网络层 </a:t>
            </a:r>
            <a:r>
              <a:rPr kumimoji="1" lang="mr-IN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kumimoji="1" lang="en-US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网关 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395" y="1327666"/>
            <a:ext cx="4921846" cy="26433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43742" y="4310221"/>
            <a:ext cx="95736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假设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1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号要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向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4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号电脑发送一个数据包。它先判断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4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号电脑是否在同一个子网络，结果发现不是（后文介绍判断方法），于是就把这个数据包发到网关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A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。网关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A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通过路由协议，发现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4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号电脑位于子网络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B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，又把数据包发给网关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B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，网关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B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再转发到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4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号电脑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zh-CN" altLang="en-US" sz="2000" dirty="0">
              <a:solidFill>
                <a:srgbClr val="11111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55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53883" y="403668"/>
            <a:ext cx="3242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网络层 </a:t>
            </a:r>
            <a:r>
              <a:rPr kumimoji="1" lang="mr-IN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kumimoji="1" lang="en-US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网关 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33053" y="2132579"/>
            <a:ext cx="9906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1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号电脑把数据包发到网关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A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，必须知道网关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A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地址。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所以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, 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实际上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分成两种情况：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982162"/>
              </p:ext>
            </p:extLst>
          </p:nvPr>
        </p:nvGraphicFramePr>
        <p:xfrm>
          <a:off x="2036467" y="2903949"/>
          <a:ext cx="7647860" cy="1097280"/>
        </p:xfrm>
        <a:graphic>
          <a:graphicData uri="http://schemas.openxmlformats.org/drawingml/2006/table">
            <a:tbl>
              <a:tblPr/>
              <a:tblGrid>
                <a:gridCol w="3823930"/>
                <a:gridCol w="3823930"/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场景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数据包地址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同一个子网络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对方的</a:t>
                      </a:r>
                      <a:r>
                        <a:rPr lang="en-US" altLang="zh-CN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MAC</a:t>
                      </a:r>
                      <a:r>
                        <a:rPr lang="zh-CN" altLang="en-US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地址，对方的</a:t>
                      </a:r>
                      <a:r>
                        <a:rPr lang="en-US" altLang="zh-CN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IP</a:t>
                      </a:r>
                      <a:r>
                        <a:rPr lang="zh-CN" altLang="en-US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地址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非同一个子网络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网关的</a:t>
                      </a:r>
                      <a:r>
                        <a:rPr lang="en-US" altLang="zh-CN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MAC</a:t>
                      </a:r>
                      <a:r>
                        <a:rPr lang="zh-CN" altLang="en-US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地址，对方的</a:t>
                      </a:r>
                      <a:r>
                        <a:rPr lang="en-US" altLang="zh-CN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IP</a:t>
                      </a:r>
                      <a:r>
                        <a:rPr lang="zh-CN" altLang="en-US" dirty="0">
                          <a:effectLst/>
                          <a:latin typeface="STXinwei" charset="-122"/>
                          <a:ea typeface="STXinwei" charset="-122"/>
                          <a:cs typeface="STXinwei" charset="-122"/>
                        </a:rPr>
                        <a:t>地址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87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56727" y="2918692"/>
            <a:ext cx="26262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4. </a:t>
            </a:r>
            <a:r>
              <a:rPr kumimoji="1" lang="zh-CN" altLang="en-US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传输层</a:t>
            </a:r>
            <a:endParaRPr kumimoji="1" lang="zh-CN" altLang="en-US" sz="4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5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92941" y="2197203"/>
            <a:ext cx="886869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STXinwei" charset="-122"/>
                <a:ea typeface="STXinwei" charset="-122"/>
                <a:cs typeface="STXinwei" charset="-122"/>
              </a:rPr>
              <a:t>我们每天使用互联网，你是否想过，它是如何实现的？</a:t>
            </a:r>
            <a:endParaRPr lang="en-US" altLang="zh-CN" sz="24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lang="en-US" altLang="zh-CN" sz="24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lang="zh-CN" altLang="en-US" sz="24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400" dirty="0" smtClean="0">
                <a:latin typeface="STXinwei" charset="-122"/>
                <a:ea typeface="STXinwei" charset="-122"/>
                <a:cs typeface="STXinwei" charset="-122"/>
              </a:rPr>
              <a:t>例如上海发出信号，洛杉矶的另一边居然就收到了，两者实际上根本不知道对方的物理位置，你不觉得这是很神奇的事情吗</a:t>
            </a:r>
            <a:r>
              <a:rPr lang="en-US" altLang="zh-CN" sz="2400" dirty="0" smtClean="0">
                <a:latin typeface="STXinwei" charset="-122"/>
                <a:ea typeface="STXinwei" charset="-122"/>
                <a:cs typeface="STXinwei" charset="-122"/>
              </a:rPr>
              <a:t>?</a:t>
            </a:r>
            <a:endParaRPr lang="zh-CN" altLang="en-US" sz="24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93174" y="501445"/>
            <a:ext cx="2610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概述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522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7091" y="249383"/>
            <a:ext cx="17595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传输层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2323" y="1170709"/>
            <a:ext cx="7661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有了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地址和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，任意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两台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主机就能建立通信了。</a:t>
            </a:r>
            <a:endParaRPr kumimoji="1"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02322" y="1983709"/>
            <a:ext cx="9324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接下来的问题是</a:t>
            </a:r>
            <a:r>
              <a:rPr lang="zh-CN" altLang="en-US" sz="200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，一</a:t>
            </a:r>
            <a:r>
              <a:rPr lang="zh-CN" altLang="en-US" sz="200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台主机上有许多程序都需要用到网络，比如，你一边浏览网页，一边与朋友在线聊天。当一个数据包从互联网上发来的时候，你怎么知道，它是表示网页的内容，还是表示在线聊天的内容？</a:t>
            </a:r>
            <a:endParaRPr lang="zh-CN" altLang="en-US" sz="200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2322" y="3242799"/>
            <a:ext cx="93241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所以还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需要一个参数，表示这个数据包到底供哪个程序（进程）使用。这个参数就叫做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端口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（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port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），它其实是每一个使用网卡的程序的编号。每个数据包都发到主机的特定端口，所以不同的程序就能取到自己所需要的数据。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2323" y="4671352"/>
            <a:ext cx="9759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端口是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0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到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65535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之间的一个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整数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,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0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- 1023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被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系统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占用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用户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只能选用大于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1023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的端口</a:t>
            </a:r>
          </a:p>
        </p:txBody>
      </p:sp>
      <p:sp>
        <p:nvSpPr>
          <p:cNvPr id="7" name="矩形 6"/>
          <p:cNvSpPr/>
          <p:nvPr/>
        </p:nvSpPr>
        <p:spPr>
          <a:xfrm>
            <a:off x="1302322" y="5484352"/>
            <a:ext cx="97882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网络层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的功能是建立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主机到主机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通信</a:t>
            </a:r>
            <a:r>
              <a:rPr lang="en-US" altLang="zh-CN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;  "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传输层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功能是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建立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端口到端口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的通信</a:t>
            </a:r>
          </a:p>
        </p:txBody>
      </p:sp>
    </p:spTree>
    <p:extLst>
      <p:ext uri="{BB962C8B-B14F-4D97-AF65-F5344CB8AC3E}">
        <p14:creationId xmlns:p14="http://schemas.microsoft.com/office/powerpoint/2010/main" val="178849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7091" y="249383"/>
            <a:ext cx="34774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传输层</a:t>
            </a:r>
            <a:r>
              <a:rPr kumimoji="1" lang="en-US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mr-IN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kumimoji="1" lang="en-US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UDP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endParaRPr kumimoji="1" lang="en-US" altLang="zh-CN" sz="3200" dirty="0" smtClean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2209" y="1043793"/>
            <a:ext cx="9684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在数据包中加入端口信息，这就需要新的协议。最简单的实现叫做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UDP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协议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.</a:t>
            </a:r>
          </a:p>
          <a:p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优点是比较简单，容易实现，但是缺点是可靠性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较差，发出后无法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知道对方是否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收到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02320" y="2261491"/>
            <a:ext cx="93241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UDP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数据包，也是由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标头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和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两部分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组成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86961" y="3540020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发出</a:t>
            </a:r>
            <a:r>
              <a:rPr lang="zh-CN" altLang="en-US" sz="14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端口和接收端口</a:t>
            </a:r>
            <a:endParaRPr lang="zh-CN" altLang="en-US" sz="14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59964" y="3583196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具体的内容</a:t>
            </a:r>
            <a:endParaRPr lang="zh-CN" altLang="en-US" sz="14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64184" y="4560052"/>
            <a:ext cx="2634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以太网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数据包变成了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13" y="5002026"/>
            <a:ext cx="6517902" cy="10376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945" y="2752851"/>
            <a:ext cx="6401374" cy="86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7091" y="249383"/>
            <a:ext cx="34774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传输层</a:t>
            </a:r>
            <a:r>
              <a:rPr kumimoji="1" lang="en-US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mr-IN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kumimoji="1" lang="en-US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TCP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endParaRPr kumimoji="1" lang="en-US" altLang="zh-CN" sz="3200" dirty="0" smtClean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9194" y="1627085"/>
            <a:ext cx="9684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为了提高可靠性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，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协议就诞生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了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.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这个协议非常复杂，但可以近似认为，它就是有确认机制的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UDP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协议，每发出一个数据包都要求确认。</a:t>
            </a:r>
          </a:p>
        </p:txBody>
      </p:sp>
      <p:sp>
        <p:nvSpPr>
          <p:cNvPr id="5" name="矩形 4"/>
          <p:cNvSpPr/>
          <p:nvPr/>
        </p:nvSpPr>
        <p:spPr>
          <a:xfrm>
            <a:off x="1219194" y="2957779"/>
            <a:ext cx="96843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协议能够确保数据不会遗失。它的缺点是过程复杂、实现困难、消耗较多的资源。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81542" y="3949919"/>
            <a:ext cx="95596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和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UDP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数据包一样，都是内嵌在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数据包的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部分。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数据包没有长度限制，理论上可以无限长，但是为了保证网络的效率，通常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数据包的长度不会超过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数据包的长度，以确保单个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数据包不必再分割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。</a:t>
            </a:r>
            <a:r>
              <a:rPr lang="en-US" altLang="zh-CN" sz="200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ßß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85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76861" y="3037226"/>
            <a:ext cx="2490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5. </a:t>
            </a:r>
            <a:r>
              <a:rPr kumimoji="1" lang="zh-CN" altLang="en-US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应用层</a:t>
            </a:r>
            <a:endParaRPr kumimoji="1" lang="zh-CN" altLang="en-US" sz="4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756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2509" y="277092"/>
            <a:ext cx="17595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应用层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23108" y="1339146"/>
            <a:ext cx="88807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程序收到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传输层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的数据，接下来就要进行解读。由于互联网是开放架构，数据来源五花八门，必须事先规定好格式，否则根本无法解读。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23108" y="2508697"/>
            <a:ext cx="5740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应用层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的作用，就是规定应用程序的数据格式。</a:t>
            </a:r>
          </a:p>
        </p:txBody>
      </p:sp>
      <p:sp>
        <p:nvSpPr>
          <p:cNvPr id="6" name="矩形 5"/>
          <p:cNvSpPr/>
          <p:nvPr/>
        </p:nvSpPr>
        <p:spPr>
          <a:xfrm>
            <a:off x="1323106" y="3464753"/>
            <a:ext cx="9247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它的数据就放在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数据包的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部分。因此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，以太网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的数据包就变成下面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这样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: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4163342"/>
            <a:ext cx="6234545" cy="18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7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31818" y="2978728"/>
            <a:ext cx="9074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前面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讲的都是理论</a:t>
            </a:r>
            <a:r>
              <a:rPr kumimoji="1" lang="en-US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 接着我们就看看实际使用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15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818" y="360219"/>
            <a:ext cx="9074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用户的上网</a:t>
            </a:r>
            <a:r>
              <a:rPr lang="zh-CN" altLang="en-US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设置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mr-IN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静态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18033" y="1194000"/>
            <a:ext cx="85759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你买了一台新电脑，插上网线，开机，这时电脑能够上网吗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？</a:t>
            </a:r>
            <a:endParaRPr lang="en-US" altLang="zh-CN" sz="2000" dirty="0" smtClean="0">
              <a:solidFill>
                <a:srgbClr val="111111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154" y="2297063"/>
            <a:ext cx="3646055" cy="40612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18033" y="1745531"/>
            <a:ext cx="3597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下面的图相信大部分人都见过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: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01550" y="2523897"/>
            <a:ext cx="5221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有时，管理员（或者</a:t>
            </a:r>
            <a:r>
              <a:rPr lang="en-US" altLang="zh-CN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ISP</a:t>
            </a:r>
            <a:r>
              <a:rPr lang="zh-CN" altLang="en-US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）会告诉你下面四个</a:t>
            </a:r>
            <a:r>
              <a:rPr lang="zh-CN" altLang="en-US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参数</a:t>
            </a:r>
            <a:r>
              <a:rPr lang="en-US" altLang="zh-CN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: 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98397" y="3002643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* 本机的</a:t>
            </a:r>
            <a:r>
              <a:rPr lang="en-US" altLang="zh-CN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dirty="0">
                <a:latin typeface="STXinwei" charset="-122"/>
                <a:ea typeface="STXinwei" charset="-122"/>
                <a:cs typeface="STXinwei" charset="-122"/>
              </a:rPr>
            </a:br>
            <a:r>
              <a:rPr lang="zh-CN" altLang="en-US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* </a:t>
            </a:r>
            <a:r>
              <a:rPr lang="zh-CN" altLang="en-US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子网掩码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dirty="0">
                <a:latin typeface="STXinwei" charset="-122"/>
                <a:ea typeface="STXinwei" charset="-122"/>
                <a:cs typeface="STXinwei" charset="-122"/>
              </a:rPr>
            </a:br>
            <a:r>
              <a:rPr lang="zh-CN" altLang="en-US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* </a:t>
            </a:r>
            <a:r>
              <a:rPr lang="zh-CN" altLang="en-US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网关的</a:t>
            </a:r>
            <a:r>
              <a:rPr lang="en-US" altLang="zh-CN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dirty="0">
                <a:latin typeface="STXinwei" charset="-122"/>
                <a:ea typeface="STXinwei" charset="-122"/>
                <a:cs typeface="STXinwei" charset="-122"/>
              </a:rPr>
            </a:br>
            <a:r>
              <a:rPr lang="zh-CN" altLang="en-US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* </a:t>
            </a:r>
            <a:r>
              <a:rPr lang="en-US" altLang="zh-CN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DNS</a:t>
            </a:r>
            <a:r>
              <a:rPr lang="zh-CN" altLang="en-US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地址</a:t>
            </a:r>
            <a:endParaRPr lang="zh-CN" altLang="en-US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546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818" y="360219"/>
            <a:ext cx="9074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用户的上网</a:t>
            </a:r>
            <a:r>
              <a:rPr lang="zh-CN" altLang="en-US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设置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mr-IN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动态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18033" y="1307345"/>
            <a:ext cx="93330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静态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的设置很专业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 也不够灵活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 于是就出现了动态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IP:</a:t>
            </a:r>
            <a:endParaRPr lang="en-US" altLang="zh-CN" sz="2000" dirty="0">
              <a:solidFill>
                <a:srgbClr val="111111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电脑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会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自动分配到一个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地址，不用人为设定。它使用的协议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叫做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DHCP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endParaRPr lang="en-US" altLang="zh-CN" sz="2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18033" y="2413199"/>
            <a:ext cx="87283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DHCP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规定，每一个子网络中，有一台计算机负责管理本网络的所有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地址，它叫做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"DHCP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服务器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。新的计算机加入网络，必须向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"DHCP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服务器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发送一个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"DHCP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请求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数据包，申请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地址和相关的网络参数。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18033" y="3704741"/>
            <a:ext cx="7066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DHCP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是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一种应用层协议，建立在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UDP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之上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, 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数据包如下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40" y="4165191"/>
            <a:ext cx="7337575" cy="21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818" y="360219"/>
            <a:ext cx="9074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用户的上网</a:t>
            </a:r>
            <a:r>
              <a:rPr lang="zh-CN" altLang="en-US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设置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mr-IN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动态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21050" y="1180145"/>
            <a:ext cx="8834331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DHCP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数据包构造如下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:</a:t>
            </a:r>
          </a:p>
          <a:p>
            <a:endParaRPr lang="en-US" altLang="zh-CN" sz="2000" dirty="0" smtClean="0">
              <a:solidFill>
                <a:srgbClr val="111111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以太网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标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头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设置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发出方（本机）的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地址和接收方（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DHCP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服务器）的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。接收方地址这时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不知道，就填入一个广播地址：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FF-FF-FF-FF-FF-FF</a:t>
            </a:r>
          </a:p>
          <a:p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标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头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设置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发出方的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地址和接收方的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地址。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这时这两者都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不知道。于是，发出方的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地址就设为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0.0.0.0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，接收方的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地址设为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255.255.255.255</a:t>
            </a:r>
          </a:p>
          <a:p>
            <a:endParaRPr lang="en-US" altLang="zh-CN" dirty="0">
              <a:latin typeface="STXinwei" charset="-122"/>
              <a:ea typeface="STXinwei" charset="-122"/>
              <a:cs typeface="STXinwei" charset="-122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UDP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标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头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设置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发出方的端口和接收方的端口。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这是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DHCP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协议规定好的，发出方是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68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端口，接收方是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67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端口</a:t>
            </a:r>
            <a:endParaRPr lang="en-US" altLang="zh-CN" dirty="0" smtClean="0">
              <a:solidFill>
                <a:srgbClr val="111111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24068" y="4513713"/>
            <a:ext cx="947174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数据包以广播方式发送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  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同一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个子网络的每台计算机都收到了这个包。因为接收方的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FF-FF-FF-FF-FF-FF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，看不出是发给谁的，所以每台收到这个包的计算机，还必须分析这个包的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地址，才能确定是不是发给自己的。当看到发出方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0.0.0.0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，接收方是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255.255.255.255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，于是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DHCP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服务器知道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这个包是发给我的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，而其他计算机就可以丢弃这个包。</a:t>
            </a:r>
          </a:p>
        </p:txBody>
      </p:sp>
    </p:spTree>
    <p:extLst>
      <p:ext uri="{BB962C8B-B14F-4D97-AF65-F5344CB8AC3E}">
        <p14:creationId xmlns:p14="http://schemas.microsoft.com/office/powerpoint/2010/main" val="19043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818" y="360219"/>
            <a:ext cx="9074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用户的上网</a:t>
            </a:r>
            <a:r>
              <a:rPr lang="zh-CN" altLang="en-US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设置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mr-IN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动态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2395" y="1831309"/>
            <a:ext cx="981800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接下来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DHCP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服务器读出这个包的数据内容，分配好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地址，发送回去一个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"DHCP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响应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数据包。这个响应包的结构也是类似的，以太网标头的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地址是双方的网卡地址，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标头的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DHCP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服务器的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地址（发出方）和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255.255.255.255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（接收方），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UDP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标头的端口是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67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（发出方）和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68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（接收方），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分配给请求端的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地址和本网络的具体参数则包含在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Data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部分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1002395" y="3978671"/>
            <a:ext cx="944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于是新电脑就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知道了自己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地址、子网掩码、网关地址、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DNS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服务器等等参数。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15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3174" y="442451"/>
            <a:ext cx="2610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分层模型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32" y="1257518"/>
            <a:ext cx="6503834" cy="501238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90039" y="2050026"/>
            <a:ext cx="27579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每一层都是为了完成一种功能。为了实现这些功能，就需要大家都遵守共同的规则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。这就是 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协议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”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kumimoji="1"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互联网的每一层，都定义了很多协议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介绍每一层</a:t>
            </a:r>
            <a:r>
              <a:rPr lang="en-US" altLang="zh-CN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主要就是介绍每一层的协议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。</a:t>
            </a:r>
            <a:endParaRPr kumimoji="1" lang="zh-CN" altLang="en-US" sz="2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59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7818" y="360219"/>
            <a:ext cx="9074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用户的上网</a:t>
            </a:r>
            <a:r>
              <a:rPr lang="zh-CN" altLang="en-US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设置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mr-IN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lang="en-US" altLang="zh-CN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32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小结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02395" y="1831309"/>
            <a:ext cx="98180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不管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是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“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静态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”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还是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“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动态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”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，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电脑上网的首要步骤，是确定四个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参数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endParaRPr lang="en-US" altLang="zh-CN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96291" y="253295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* 本机</a:t>
            </a:r>
            <a: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地址</a:t>
            </a:r>
            <a:endParaRPr lang="en-US" altLang="zh-CN" dirty="0" smtClean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</a:b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* </a:t>
            </a:r>
            <a: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子网掩</a:t>
            </a: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码</a:t>
            </a:r>
            <a:endParaRPr lang="en-US" altLang="zh-CN" dirty="0" smtClean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</a:b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* </a:t>
            </a:r>
            <a: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网关的</a:t>
            </a:r>
            <a:r>
              <a:rPr lang="en-US" altLang="zh-CN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地址</a:t>
            </a:r>
            <a:endParaRPr lang="en-US" altLang="zh-CN" dirty="0" smtClean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</a:b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* </a:t>
            </a:r>
            <a:r>
              <a:rPr lang="en-US" altLang="zh-CN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DNS</a:t>
            </a:r>
            <a: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地址</a:t>
            </a:r>
          </a:p>
        </p:txBody>
      </p:sp>
    </p:spTree>
    <p:extLst>
      <p:ext uri="{BB962C8B-B14F-4D97-AF65-F5344CB8AC3E}">
        <p14:creationId xmlns:p14="http://schemas.microsoft.com/office/powerpoint/2010/main" val="141943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gri35.com/UploadFiles/img_3_1671788051_1656477100_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855" y="2493818"/>
            <a:ext cx="47625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6989" y="1071634"/>
            <a:ext cx="2377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本机参数设置</a:t>
            </a:r>
            <a:endParaRPr lang="zh-CN" altLang="en-US" sz="2400" dirty="0">
              <a:solidFill>
                <a:srgbClr val="0070C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39447" y="1891744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* 本机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地址：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192.168.1.100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</a:b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* 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子网掩码：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255.255.255.0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</a:b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* 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网关的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地址：</a:t>
            </a:r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192.168.1.1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</a:b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* 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DNS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地址：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8.8.8.8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6989" y="3410629"/>
            <a:ext cx="8714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2</a:t>
            </a:r>
            <a:r>
              <a:rPr lang="en-US" altLang="zh-CN" sz="2400" dirty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. DNS</a:t>
            </a:r>
            <a:r>
              <a:rPr lang="zh-CN" altLang="en-US" sz="2400" dirty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endParaRPr lang="en-US" altLang="zh-CN" sz="2400" dirty="0" smtClean="0">
              <a:solidFill>
                <a:srgbClr val="0070C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1586" y="42689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例子</a:t>
            </a:r>
            <a:endParaRPr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9447" y="1495464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假设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用户设置好了自己的网络参数：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39447" y="3907574"/>
            <a:ext cx="95520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打开浏览器，想要访问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Google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，在地址栏输入：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  <a:hlinkClick r:id="rId2"/>
              </a:rPr>
              <a:t>www.google.com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。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这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意味着，要向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Google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发送一个网页请求的数据包。</a:t>
            </a:r>
            <a:endParaRPr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endParaRPr lang="en-US" altLang="zh-CN" sz="2000" dirty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发送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数据包，必须要知道对方的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地址。但是，现在，我们只知道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网址，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不知道它的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DNS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可以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帮助我们，将这个网址转换成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地址。已知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DNS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服务器为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8.8.8.8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，于是我们向这个地址发送一个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DNS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数据包（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53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端口）。 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DNS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服务器做出响应，告诉我们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Google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172.194.72.105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。于是，我们知道了对方的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地址。</a:t>
            </a:r>
          </a:p>
        </p:txBody>
      </p:sp>
    </p:spTree>
    <p:extLst>
      <p:ext uri="{BB962C8B-B14F-4D97-AF65-F5344CB8AC3E}">
        <p14:creationId xmlns:p14="http://schemas.microsoft.com/office/powerpoint/2010/main" val="15980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6989" y="1071634"/>
            <a:ext cx="2061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3.</a:t>
            </a:r>
            <a:r>
              <a:rPr lang="zh-CN" altLang="en-US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 确定子网络</a:t>
            </a:r>
            <a:endParaRPr lang="zh-CN" altLang="en-US" sz="2400" dirty="0">
              <a:solidFill>
                <a:srgbClr val="0070C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6989" y="3410629"/>
            <a:ext cx="8714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4. </a:t>
            </a:r>
            <a:r>
              <a:rPr lang="zh-CN" altLang="en-US" sz="2400" b="1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应用层</a:t>
            </a:r>
            <a:r>
              <a:rPr lang="zh-CN" altLang="en-US" sz="2400" b="1" dirty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endParaRPr lang="en-US" altLang="zh-CN" sz="2400" dirty="0" smtClean="0">
              <a:solidFill>
                <a:srgbClr val="0070C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1586" y="42689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例子</a:t>
            </a:r>
            <a:endParaRPr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42465" y="1654314"/>
            <a:ext cx="87207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已知子网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掩码是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255.255.255.0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，用本机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和</a:t>
            </a:r>
            <a:r>
              <a:rPr lang="de-DE" altLang="zh-CN" sz="2000" dirty="0">
                <a:latin typeface="STXinwei" charset="-122"/>
                <a:ea typeface="STXinwei" charset="-122"/>
                <a:cs typeface="STXinwei" charset="-122"/>
              </a:rPr>
              <a:t>Google</a:t>
            </a:r>
            <a:r>
              <a:rPr lang="zh-CN" altLang="de-DE" sz="2000" dirty="0"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de-DE" altLang="zh-CN" sz="2000" dirty="0" smtClean="0">
                <a:latin typeface="STXinwei" charset="-122"/>
                <a:ea typeface="STXinwei" charset="-122"/>
                <a:cs typeface="STXinwei" charset="-122"/>
              </a:rPr>
              <a:t>I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P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分别和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子网掩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码做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AND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运算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值不一致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所以本机和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Google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不在一个子网络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于是需要通过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网关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192.168.1.1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转发，也就是说，接收方的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地址将是网关的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地址。</a:t>
            </a:r>
          </a:p>
        </p:txBody>
      </p:sp>
      <p:sp>
        <p:nvSpPr>
          <p:cNvPr id="7" name="矩形 6"/>
          <p:cNvSpPr/>
          <p:nvPr/>
        </p:nvSpPr>
        <p:spPr>
          <a:xfrm>
            <a:off x="1739447" y="3907574"/>
            <a:ext cx="9399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浏览网页用的是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HTTP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协议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，数据包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构造是这样的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：</a:t>
            </a:r>
            <a:endParaRPr lang="en-US" altLang="zh-CN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80" y="4428699"/>
            <a:ext cx="5078845" cy="151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11586" y="42689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例子</a:t>
            </a:r>
            <a:endParaRPr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16989" y="1132680"/>
            <a:ext cx="5142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内容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被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嵌在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之中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, 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类似下面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这样：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748" y="1752463"/>
            <a:ext cx="7632700" cy="2413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550953" y="4508338"/>
            <a:ext cx="39853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PS: </a:t>
            </a:r>
            <a:r>
              <a:rPr lang="zh-CN" altLang="en-US" sz="2000" dirty="0" smtClean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我们假设数据长度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为</a:t>
            </a:r>
            <a:r>
              <a:rPr lang="en-US" altLang="zh-CN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4960</a:t>
            </a:r>
            <a:r>
              <a:rPr lang="zh-CN" altLang="en-US" sz="2000" dirty="0">
                <a:solidFill>
                  <a:srgbClr val="111111"/>
                </a:solidFill>
                <a:latin typeface="STXinwei" charset="-122"/>
                <a:ea typeface="STXinwei" charset="-122"/>
                <a:cs typeface="STXinwei" charset="-122"/>
              </a:rPr>
              <a:t>字节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150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6989" y="1482723"/>
            <a:ext cx="1693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5</a:t>
            </a:r>
            <a:r>
              <a:rPr lang="en-US" altLang="zh-CN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.</a:t>
            </a:r>
            <a:r>
              <a:rPr lang="zh-CN" altLang="en-US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endParaRPr lang="zh-CN" altLang="en-US" sz="2400" dirty="0">
              <a:solidFill>
                <a:srgbClr val="0070C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6989" y="3932558"/>
            <a:ext cx="8714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6</a:t>
            </a:r>
            <a:r>
              <a:rPr lang="en-US" altLang="zh-CN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. </a:t>
            </a:r>
            <a:r>
              <a:rPr lang="en-US" altLang="zh-CN" sz="2400" b="1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400" b="1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endParaRPr lang="en-US" altLang="zh-CN" sz="2400" dirty="0" smtClean="0">
              <a:solidFill>
                <a:srgbClr val="0070C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1586" y="42689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例子</a:t>
            </a:r>
            <a:endParaRPr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9447" y="2027511"/>
            <a:ext cx="87207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数据包需要设置端口，接收方（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Google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）的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HTTP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端口默认是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80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，发送方（本机）的端口是一个随机生成的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1024-65535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之间的整数，假定为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51775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。</a:t>
            </a:r>
          </a:p>
          <a:p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数据包的标头长度为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20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字节，加上嵌入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HTTP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的数据包，总长度变为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4980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字节。</a:t>
            </a:r>
          </a:p>
        </p:txBody>
      </p:sp>
      <p:sp>
        <p:nvSpPr>
          <p:cNvPr id="7" name="矩形 6"/>
          <p:cNvSpPr/>
          <p:nvPr/>
        </p:nvSpPr>
        <p:spPr>
          <a:xfrm>
            <a:off x="1739447" y="4429503"/>
            <a:ext cx="93996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数据包再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嵌入到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数据包。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数据包需要设置双方的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地址，这是已知的，发送方是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192.168.1.100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（本机），接收方是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172.194.72.105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（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Google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）。</a:t>
            </a:r>
          </a:p>
          <a:p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数据包的标头长度为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20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字节，加上嵌入的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数据包，总长度变为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5000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字节。</a:t>
            </a:r>
          </a:p>
        </p:txBody>
      </p:sp>
    </p:spTree>
    <p:extLst>
      <p:ext uri="{BB962C8B-B14F-4D97-AF65-F5344CB8AC3E}">
        <p14:creationId xmlns:p14="http://schemas.microsoft.com/office/powerpoint/2010/main" val="16361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6989" y="1233333"/>
            <a:ext cx="2061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7.</a:t>
            </a:r>
            <a:r>
              <a:rPr lang="zh-CN" altLang="en-US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 以太网协议</a:t>
            </a:r>
            <a:endParaRPr lang="zh-CN" altLang="en-US" sz="2400" dirty="0">
              <a:solidFill>
                <a:srgbClr val="0070C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1586" y="42689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例子</a:t>
            </a:r>
            <a:endParaRPr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9447" y="1778121"/>
            <a:ext cx="87207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最后，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数据包嵌入以太网数据包。以太网数据包需要设置双方的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地址，发送方为本机的网卡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地址，接收方为网关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192.168.1.1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地址（通过</a:t>
            </a:r>
            <a:r>
              <a:rPr lang="en-US" altLang="zh-CN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ARP</a:t>
            </a:r>
            <a:r>
              <a:rPr lang="zh-CN" altLang="en-US" sz="2000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协议得到）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073" y="2585962"/>
            <a:ext cx="4864100" cy="378238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03795" y="3189055"/>
            <a:ext cx="36399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以太网数据包最大长度为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1500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字节，而现在的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数据包长度为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5000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字节。因此，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数据包必须分割成四个包。因为每个包都有自己的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标头（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20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字节），所以四个包的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数据包的长度分别为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1500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、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1500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、</a:t>
            </a:r>
            <a:r>
              <a:rPr lang="en-US" altLang="zh-CN" dirty="0">
                <a:latin typeface="STXinwei" charset="-122"/>
                <a:ea typeface="STXinwei" charset="-122"/>
                <a:cs typeface="STXinwei" charset="-122"/>
              </a:rPr>
              <a:t>1500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、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560</a:t>
            </a:r>
            <a:r>
              <a:rPr lang="zh-CN" altLang="en-US" dirty="0">
                <a:latin typeface="STXinwei" charset="-122"/>
                <a:ea typeface="STXinwei" charset="-122"/>
                <a:cs typeface="STXinwei" charset="-122"/>
              </a:rPr>
              <a:t> 。</a:t>
            </a:r>
          </a:p>
        </p:txBody>
      </p:sp>
    </p:spTree>
    <p:extLst>
      <p:ext uri="{BB962C8B-B14F-4D97-AF65-F5344CB8AC3E}">
        <p14:creationId xmlns:p14="http://schemas.microsoft.com/office/powerpoint/2010/main" val="112323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16989" y="1136348"/>
            <a:ext cx="20617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8.</a:t>
            </a:r>
            <a:r>
              <a:rPr lang="zh-CN" altLang="en-US" sz="2400" dirty="0" smtClean="0">
                <a:solidFill>
                  <a:srgbClr val="0070C0"/>
                </a:solidFill>
                <a:latin typeface="STXinwei" charset="-122"/>
                <a:ea typeface="STXinwei" charset="-122"/>
                <a:cs typeface="STXinwei" charset="-122"/>
              </a:rPr>
              <a:t> 服务器响应</a:t>
            </a:r>
            <a:endParaRPr lang="zh-CN" altLang="en-US" sz="2400" dirty="0">
              <a:solidFill>
                <a:srgbClr val="0070C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1586" y="426890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例子</a:t>
            </a:r>
            <a:endParaRPr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39447" y="1681136"/>
            <a:ext cx="87207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经过多个网关的转发，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Google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服务器收到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了这四个以太网数据包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根据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IP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标头的序号，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Google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将四个包拼起来，取出完整的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数据包，然后读出里面的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"HTTP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请求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，接着做出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"HTTP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响应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，再用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TCP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协议发回来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。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本机收到</a:t>
            </a:r>
            <a:r>
              <a:rPr lang="en-US" altLang="zh-CN" sz="2000" dirty="0">
                <a:latin typeface="STXinwei" charset="-122"/>
                <a:ea typeface="STXinwei" charset="-122"/>
                <a:cs typeface="STXinwei" charset="-122"/>
              </a:rPr>
              <a:t>HTTP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响应以后，就可以将网页显示出来，完成一次网络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通信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772" y="3620128"/>
            <a:ext cx="4797714" cy="24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3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779818" y="2877128"/>
            <a:ext cx="25353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400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谢谢 </a:t>
            </a:r>
            <a:r>
              <a:rPr kumimoji="1" lang="en-US" altLang="zh-CN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!!</a:t>
            </a:r>
            <a:endParaRPr kumimoji="1" lang="zh-CN" altLang="en-US" sz="4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294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58327" y="3020292"/>
            <a:ext cx="23137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1. </a:t>
            </a:r>
            <a:r>
              <a:rPr kumimoji="1" lang="zh-CN" altLang="en-US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物理层</a:t>
            </a:r>
            <a:endParaRPr kumimoji="1" lang="zh-CN" altLang="en-US" sz="4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898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58683" y="352868"/>
            <a:ext cx="2610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物理层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1026" name="Picture 2" descr="https://upload-images.jianshu.io/upload_images/4384107-e16969a740b98123.png?imageMogr2/auto-orient/strip%7CimageView2/2/w/12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465" y="1563329"/>
            <a:ext cx="53721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765052" y="355063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电脑要组网，第一件事要干什么？当然是先把电脑连起来，可以用光缆、电缆、双绞线、无线电波等方式。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65052" y="458910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它主要规定了网络的一些电气特性，作用是负责传送</a:t>
            </a:r>
            <a:r>
              <a:rPr lang="en-US" altLang="zh-CN" sz="200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0</a:t>
            </a:r>
            <a:r>
              <a:rPr lang="zh-CN" altLang="en-US" sz="200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和</a:t>
            </a:r>
            <a:r>
              <a:rPr lang="en-US" altLang="zh-CN" sz="200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1</a:t>
            </a:r>
            <a:r>
              <a:rPr lang="zh-CN" altLang="en-US" sz="200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的电信号。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56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59927" y="3020292"/>
            <a:ext cx="24568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2. </a:t>
            </a:r>
            <a:r>
              <a:rPr kumimoji="1" lang="zh-CN" altLang="en-US" sz="4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链路层</a:t>
            </a:r>
            <a:endParaRPr kumimoji="1" lang="zh-CN" altLang="en-US" sz="4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021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0854" y="368492"/>
            <a:ext cx="2610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链路层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4387" y="1537049"/>
            <a:ext cx="7541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单纯的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0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和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1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没有任何意义，必须规定解读方式：多少个电信号算一组？每个信号位有何意义？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29205" y="2044880"/>
            <a:ext cx="1930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---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以太网</a:t>
            </a:r>
            <a:r>
              <a:rPr lang="zh-CN" altLang="en-US" sz="2000" b="1" dirty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协议</a:t>
            </a:r>
            <a:endParaRPr kumimoji="1" lang="zh-CN" altLang="en-US" sz="20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94387" y="3203925"/>
            <a:ext cx="7541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以太网规定，一组电信号构成一个数据包，叫做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帧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。每一帧分成两个部分：标头（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Head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）和数据（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Data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）。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54" y="3911811"/>
            <a:ext cx="6657258" cy="1147097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 flipH="1">
            <a:off x="2963332" y="4932559"/>
            <a:ext cx="8331" cy="6681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116054" y="5580935"/>
            <a:ext cx="2370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包含</a:t>
            </a:r>
            <a:r>
              <a:rPr lang="en-US" altLang="zh-CN" sz="16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 发送者</a:t>
            </a:r>
            <a:r>
              <a:rPr lang="zh-CN" altLang="en-US" sz="1600" dirty="0">
                <a:latin typeface="STXinwei" charset="-122"/>
                <a:ea typeface="STXinwei" charset="-122"/>
                <a:cs typeface="STXinwei" charset="-122"/>
              </a:rPr>
              <a:t>、</a:t>
            </a:r>
            <a:r>
              <a:rPr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接受者等</a:t>
            </a:r>
            <a:r>
              <a:rPr lang="en-US" altLang="zh-CN" sz="1600" dirty="0" smtClean="0">
                <a:latin typeface="STXinwei" charset="-122"/>
                <a:ea typeface="STXinwei" charset="-122"/>
                <a:cs typeface="STXinwei" charset="-122"/>
              </a:rPr>
              <a:t>;</a:t>
            </a:r>
            <a:br>
              <a:rPr lang="en-US" altLang="zh-CN" sz="1600" dirty="0" smtClean="0">
                <a:latin typeface="STXinwei" charset="-122"/>
                <a:ea typeface="STXinwei" charset="-122"/>
                <a:cs typeface="STXinwei" charset="-122"/>
              </a:rPr>
            </a:br>
            <a:r>
              <a:rPr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长度固定</a:t>
            </a:r>
            <a:r>
              <a:rPr lang="zh-CN" altLang="en-US" sz="1600" dirty="0">
                <a:latin typeface="STXinwei" charset="-122"/>
                <a:ea typeface="STXinwei" charset="-122"/>
                <a:cs typeface="STXinwei" charset="-122"/>
              </a:rPr>
              <a:t>为</a:t>
            </a:r>
            <a:r>
              <a:rPr lang="en-US" altLang="zh-CN" sz="1600" dirty="0">
                <a:latin typeface="STXinwei" charset="-122"/>
                <a:ea typeface="STXinwei" charset="-122"/>
                <a:cs typeface="STXinwei" charset="-122"/>
              </a:rPr>
              <a:t>18</a:t>
            </a:r>
            <a:r>
              <a:rPr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字节</a:t>
            </a:r>
            <a:r>
              <a:rPr lang="en-US" altLang="zh-CN" sz="1600" dirty="0" smtClean="0">
                <a:latin typeface="STXinwei" charset="-122"/>
                <a:ea typeface="STXinwei" charset="-122"/>
                <a:cs typeface="STXinwei" charset="-122"/>
              </a:rPr>
              <a:t>;</a:t>
            </a:r>
            <a:endParaRPr kumimoji="1" lang="zh-CN" altLang="en-US" sz="16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3862" y="5573863"/>
            <a:ext cx="244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包含</a:t>
            </a:r>
            <a:r>
              <a:rPr lang="en-US" altLang="zh-CN" sz="16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 具体内容</a:t>
            </a:r>
            <a:r>
              <a:rPr lang="en-US" altLang="zh-CN" sz="1600" dirty="0" smtClean="0">
                <a:latin typeface="STXinwei" charset="-122"/>
                <a:ea typeface="STXinwei" charset="-122"/>
                <a:cs typeface="STXinwei" charset="-122"/>
              </a:rPr>
              <a:t>;</a:t>
            </a:r>
            <a:r>
              <a:rPr kumimoji="1" lang="en-US" altLang="zh-CN" sz="1600" dirty="0" smtClean="0">
                <a:latin typeface="STXinwei" charset="-122"/>
                <a:ea typeface="STXinwei" charset="-122"/>
                <a:cs typeface="STXinwei" charset="-122"/>
              </a:rPr>
              <a:t/>
            </a:r>
            <a:br>
              <a:rPr kumimoji="1" lang="en-US" altLang="zh-CN" sz="1600" dirty="0" smtClean="0">
                <a:latin typeface="STXinwei" charset="-122"/>
                <a:ea typeface="STXinwei" charset="-122"/>
                <a:cs typeface="STXinwei" charset="-122"/>
              </a:rPr>
            </a:br>
            <a:r>
              <a:rPr kumimoji="1"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长度</a:t>
            </a:r>
            <a:r>
              <a:rPr kumimoji="1" lang="en-US" altLang="zh-CN" sz="1600" dirty="0" smtClean="0">
                <a:latin typeface="STXinwei" charset="-122"/>
                <a:ea typeface="STXinwei" charset="-122"/>
                <a:cs typeface="STXinwei" charset="-122"/>
              </a:rPr>
              <a:t>46</a:t>
            </a:r>
            <a:r>
              <a:rPr kumimoji="1"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mr-IN" altLang="zh-CN" sz="1600" dirty="0" smtClean="0"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kumimoji="1"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1600" dirty="0" smtClean="0">
                <a:latin typeface="STXinwei" charset="-122"/>
                <a:ea typeface="STXinwei" charset="-122"/>
                <a:cs typeface="STXinwei" charset="-122"/>
              </a:rPr>
              <a:t>1500</a:t>
            </a:r>
            <a:r>
              <a:rPr kumimoji="1" lang="zh-CN" altLang="en-US" sz="1600" dirty="0" smtClean="0">
                <a:latin typeface="STXinwei" charset="-122"/>
                <a:ea typeface="STXinwei" charset="-122"/>
                <a:cs typeface="STXinwei" charset="-122"/>
              </a:rPr>
              <a:t>字节</a:t>
            </a:r>
            <a:endParaRPr kumimoji="1" lang="zh-CN" altLang="en-US" sz="1600" dirty="0">
              <a:latin typeface="STXinwei" charset="-122"/>
              <a:ea typeface="STXinwei" charset="-122"/>
              <a:cs typeface="STXinwei" charset="-122"/>
            </a:endParaRPr>
          </a:p>
        </p:txBody>
      </p:sp>
      <p:cxnSp>
        <p:nvCxnSpPr>
          <p:cNvPr id="18" name="直线箭头连接符 17"/>
          <p:cNvCxnSpPr/>
          <p:nvPr/>
        </p:nvCxnSpPr>
        <p:spPr>
          <a:xfrm flipH="1">
            <a:off x="6096000" y="4915626"/>
            <a:ext cx="8331" cy="66819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53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36950" y="416957"/>
            <a:ext cx="3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链路层 </a:t>
            </a:r>
            <a:r>
              <a:rPr kumimoji="1" lang="mr-IN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地址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33520" y="1556796"/>
            <a:ext cx="86788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Head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中包含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了发送者和接受者的信息。那么，发送者和接受者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是怎么来的呢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？</a:t>
            </a:r>
          </a:p>
        </p:txBody>
      </p:sp>
      <p:sp>
        <p:nvSpPr>
          <p:cNvPr id="3" name="矩形 2"/>
          <p:cNvSpPr/>
          <p:nvPr/>
        </p:nvSpPr>
        <p:spPr>
          <a:xfrm>
            <a:off x="1633521" y="2725007"/>
            <a:ext cx="66189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以太网规定，连入网络的所有设备，都必须具有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网卡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接口。数据包必须是从一块网卡，传送到另一块网卡。网卡的地址，就是数据包的发送地址和接收地址，这叫做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地址。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3521" y="4573799"/>
            <a:ext cx="63759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每块网卡出厂的时候，都有一个全世界独一无二的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地址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通常用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12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个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十六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进制数表示。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447" y="4456199"/>
            <a:ext cx="1701800" cy="8815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459" y="2864848"/>
            <a:ext cx="1246608" cy="92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43815" y="389213"/>
            <a:ext cx="3628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链路层 </a:t>
            </a:r>
            <a:r>
              <a:rPr kumimoji="1" lang="mr-IN" altLang="zh-CN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–</a:t>
            </a:r>
            <a:r>
              <a:rPr kumimoji="1" lang="zh-CN" altLang="en-US" sz="32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 广播</a:t>
            </a:r>
            <a:endParaRPr kumimoji="1" lang="zh-CN" altLang="en-US" sz="3200" dirty="0">
              <a:solidFill>
                <a:srgbClr val="FF0000"/>
              </a:solidFill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91654" y="1877350"/>
            <a:ext cx="8677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1.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一块网卡怎么会知道另一块网卡的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地址？    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---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ARP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协议 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(</a:t>
            </a:r>
            <a:r>
              <a:rPr lang="zh-CN" altLang="en-US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后面再讲</a:t>
            </a:r>
            <a:r>
              <a:rPr lang="en-US" altLang="zh-CN" sz="2000" b="0" i="0" dirty="0" smtClean="0">
                <a:solidFill>
                  <a:srgbClr val="111111"/>
                </a:solidFill>
                <a:effectLst/>
                <a:latin typeface="STXinwei" charset="-122"/>
                <a:ea typeface="STXinwei" charset="-122"/>
                <a:cs typeface="STXinwei" charset="-122"/>
              </a:rPr>
              <a:t>)</a:t>
            </a:r>
            <a:endParaRPr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92194" y="1180942"/>
            <a:ext cx="282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这里有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2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个问题</a:t>
            </a:r>
            <a:r>
              <a:rPr kumimoji="1"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kumimoji="1"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endParaRPr kumimoji="1"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91654" y="2396660"/>
            <a:ext cx="79064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2.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就算有了对方的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sz="2000" dirty="0">
                <a:latin typeface="STXinwei" charset="-122"/>
                <a:ea typeface="STXinwei" charset="-122"/>
                <a:cs typeface="STXinwei" charset="-122"/>
              </a:rPr>
              <a:t>地址，系统怎样才能把数据包准确送到接收方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？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答</a:t>
            </a:r>
            <a:r>
              <a:rPr lang="en-US" altLang="zh-CN" sz="2000" dirty="0" smtClean="0">
                <a:latin typeface="STXinwei" charset="-122"/>
                <a:ea typeface="STXinwei" charset="-122"/>
                <a:cs typeface="STXinwei" charset="-122"/>
              </a:rPr>
              <a:t>: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 它不是把数据包准确送到接收方，而是向</a:t>
            </a:r>
            <a:r>
              <a:rPr lang="zh-CN" altLang="en-US" sz="2000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本网络</a:t>
            </a:r>
            <a:r>
              <a:rPr lang="zh-CN" altLang="en-US" sz="2000" dirty="0" smtClean="0">
                <a:latin typeface="STXinwei" charset="-122"/>
                <a:ea typeface="STXinwei" charset="-122"/>
                <a:cs typeface="STXinwei" charset="-122"/>
              </a:rPr>
              <a:t>内所有计算机发送，让每台计算机自己判断，是否为接收方。</a:t>
            </a:r>
            <a:endParaRPr lang="en-US" altLang="zh-CN" sz="2000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kumimoji="1" lang="zh-CN" altLang="en-US" sz="2000" dirty="0">
              <a:latin typeface="STXinwei" charset="-122"/>
              <a:ea typeface="STXinwei" charset="-122"/>
              <a:cs typeface="STXinw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829" y="3611719"/>
            <a:ext cx="4140200" cy="314063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934862" y="4027876"/>
            <a:ext cx="40640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右图中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1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向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2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发送数据包</a:t>
            </a:r>
            <a:r>
              <a:rPr kumimoji="1"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kumimoji="1" lang="zh-CN" altLang="en-US" dirty="0" smtClean="0">
                <a:latin typeface="STXinwei" charset="-122"/>
                <a:ea typeface="STXinwei" charset="-122"/>
                <a:cs typeface="STXinwei" charset="-122"/>
              </a:rPr>
              <a:t> 那么</a:t>
            </a:r>
            <a:r>
              <a:rPr lang="zh-CN" altLang="en-US" dirty="0" smtClean="0">
                <a:solidFill>
                  <a:srgbClr val="FF0000"/>
                </a:solidFill>
                <a:latin typeface="STXinwei" charset="-122"/>
                <a:ea typeface="STXinwei" charset="-122"/>
                <a:cs typeface="STXinwei" charset="-122"/>
              </a:rPr>
              <a:t>同一个子网络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的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2,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3,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4,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5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号都会收到这个包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,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 它们读取这个包的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标头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，找到接收方的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地址，然后与自身的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MAC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地址相比较，如果两者相同，就接受这个包，做进一步处理，否则就丢弃这个包。这叫做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"</a:t>
            </a:r>
            <a:r>
              <a:rPr lang="zh-CN" altLang="en-US" dirty="0" smtClean="0">
                <a:latin typeface="STXinwei" charset="-122"/>
                <a:ea typeface="STXinwei" charset="-122"/>
                <a:cs typeface="STXinwei" charset="-122"/>
              </a:rPr>
              <a:t>广播</a:t>
            </a:r>
            <a:r>
              <a:rPr lang="en-US" altLang="zh-CN" dirty="0" smtClean="0">
                <a:latin typeface="STXinwei" charset="-122"/>
                <a:ea typeface="STXinwei" charset="-122"/>
                <a:cs typeface="STXinwei" charset="-122"/>
              </a:rPr>
              <a:t>"</a:t>
            </a:r>
            <a:endParaRPr kumimoji="1" lang="zh-CN" altLang="en-US" dirty="0" smtClean="0">
              <a:latin typeface="STXinwei" charset="-122"/>
              <a:ea typeface="STXinwei" charset="-122"/>
              <a:cs typeface="STXinwei" charset="-122"/>
            </a:endParaRPr>
          </a:p>
          <a:p>
            <a:endParaRPr kumimoji="1" lang="en-US" altLang="zh-CN" dirty="0">
              <a:latin typeface="STXinwei" charset="-122"/>
              <a:ea typeface="STXinwei" charset="-122"/>
              <a:cs typeface="STXinw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224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3095</Words>
  <Application>Microsoft Macintosh PowerPoint</Application>
  <PresentationFormat>宽屏</PresentationFormat>
  <Paragraphs>187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DengXian</vt:lpstr>
      <vt:lpstr>DengXian Light</vt:lpstr>
      <vt:lpstr>STXinwei</vt:lpstr>
      <vt:lpstr>Wingdings</vt:lpstr>
      <vt:lpstr>Arial</vt:lpstr>
      <vt:lpstr>Office 主题</vt:lpstr>
      <vt:lpstr>我们是如何上网的 ?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我们是如何上网的 ? </dc:title>
  <dc:creator>Microsoft Office 用户</dc:creator>
  <cp:lastModifiedBy>Microsoft Office 用户</cp:lastModifiedBy>
  <cp:revision>67</cp:revision>
  <dcterms:created xsi:type="dcterms:W3CDTF">2019-01-22T07:22:10Z</dcterms:created>
  <dcterms:modified xsi:type="dcterms:W3CDTF">2019-03-01T01:19:57Z</dcterms:modified>
</cp:coreProperties>
</file>